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256" r:id="rId3"/>
    <p:sldId id="259" r:id="rId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575"/>
  </p:normalViewPr>
  <p:slideViewPr>
    <p:cSldViewPr snapToGrid="0">
      <p:cViewPr varScale="1">
        <p:scale>
          <a:sx n="108" d="100"/>
          <a:sy n="108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9FC62-9A5E-4A1C-8196-46D9A03BE832}" type="datetimeFigureOut">
              <a:rPr lang="de-DE" smtClean="0"/>
              <a:t>20.04.2023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7E871-1983-4DB3-BAB3-942CDA53C8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577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0" strike="noStrike" spc="-1">
                <a:latin typeface="Arial"/>
              </a:rPr>
              <a:t>Folie mittels Klicken verschieben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E29E476-B1D1-4F8E-98F3-C846BF2CFCD0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</p:spPr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79320" y="4778280"/>
            <a:ext cx="5438160" cy="39078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3849840" y="9429840"/>
            <a:ext cx="2945520" cy="49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CEFE34B2-1779-4DFE-A5FC-3DC4333AE4C0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de-DE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4400" b="0" strike="noStrike" spc="-1">
                <a:latin typeface="Arial"/>
              </a:rPr>
              <a:t>Format des Titeltextes durch Klicken bearbeiten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95640" y="1802520"/>
            <a:ext cx="8352360" cy="146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000000"/>
                </a:solidFill>
                <a:latin typeface="Calibri"/>
              </a:rPr>
              <a:t>Die Top-Veranstaltungen der Lehrevaluation </a:t>
            </a:r>
            <a:r>
              <a:rPr lang="de-DE" sz="4400" spc="-1" dirty="0">
                <a:solidFill>
                  <a:srgbClr val="000000"/>
                </a:solidFill>
                <a:latin typeface="Calibri"/>
              </a:rPr>
              <a:t>Wintersemester </a:t>
            </a:r>
          </a:p>
          <a:p>
            <a:pPr algn="ctr"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000000"/>
                </a:solidFill>
                <a:latin typeface="Calibri"/>
              </a:rPr>
              <a:t>2022/2023</a:t>
            </a:r>
            <a:endParaRPr lang="de-DE" sz="440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371600" y="3573000"/>
            <a:ext cx="6400080" cy="69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>
                <a:solidFill>
                  <a:srgbClr val="8B8B8B"/>
                </a:solidFill>
                <a:latin typeface="Calibri"/>
              </a:rPr>
              <a:t>aus Sicht der Studierenden</a:t>
            </a:r>
            <a:endParaRPr lang="de-DE" sz="3200" b="0" strike="noStrike" spc="-1">
              <a:latin typeface="Arial"/>
            </a:endParaRPr>
          </a:p>
        </p:txBody>
      </p:sp>
      <p:grpSp>
        <p:nvGrpSpPr>
          <p:cNvPr id="84" name="Group 3"/>
          <p:cNvGrpSpPr/>
          <p:nvPr/>
        </p:nvGrpSpPr>
        <p:grpSpPr>
          <a:xfrm>
            <a:off x="611640" y="4869000"/>
            <a:ext cx="7992000" cy="1151640"/>
            <a:chOff x="611640" y="4869000"/>
            <a:chExt cx="7992000" cy="1151640"/>
          </a:xfrm>
        </p:grpSpPr>
        <p:sp>
          <p:nvSpPr>
            <p:cNvPr id="85" name="CustomShape 4"/>
            <p:cNvSpPr/>
            <p:nvPr/>
          </p:nvSpPr>
          <p:spPr>
            <a:xfrm>
              <a:off x="611640" y="4869000"/>
              <a:ext cx="7992000" cy="1146240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908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5"/>
            <p:cNvSpPr/>
            <p:nvPr/>
          </p:nvSpPr>
          <p:spPr>
            <a:xfrm>
              <a:off x="675720" y="4925160"/>
              <a:ext cx="7878240" cy="1095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1520" tIns="101520" rIns="101520" bIns="101520"/>
            <a:lstStyle/>
            <a:p>
              <a:pPr algn="ctr">
                <a:lnSpc>
                  <a:spcPct val="100000"/>
                </a:lnSpc>
              </a:pPr>
              <a:r>
                <a:rPr lang="de-DE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Die Studierenden wurden gefragt „Alles zusammen betrachtet finde ich die Lehrveranstaltung...“</a:t>
              </a:r>
              <a:endParaRPr lang="de-DE" sz="1400" b="0" strike="noStrike" spc="-1" dirty="0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de-DE" sz="1400" b="0" strike="noStrike" spc="-1" dirty="0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de-DE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*Lehrveranstaltungen mit </a:t>
              </a:r>
              <a:r>
                <a:rPr lang="de-DE" sz="1400" b="0" u="sng" strike="noStrike" spc="-1" dirty="0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weniger als 10</a:t>
              </a:r>
              <a:r>
                <a:rPr lang="de-DE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 abgegebenen Evaluationsbögen </a:t>
              </a:r>
              <a:endParaRPr lang="de-DE" sz="1400" b="0" strike="noStrike" spc="-1" dirty="0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de-DE" sz="14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wurden nicht in die Darstellung aufgenommen</a:t>
              </a:r>
              <a:endParaRPr lang="de-DE" sz="1400" b="0" strike="noStrike" spc="-1" dirty="0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48564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3200" b="1" strike="noStrike" spc="-1" dirty="0">
                <a:solidFill>
                  <a:srgbClr val="000000"/>
                </a:solidFill>
                <a:latin typeface="Calibri"/>
              </a:rPr>
              <a:t>Die am besten evaluierten </a:t>
            </a:r>
            <a:r>
              <a:rPr lang="de-DE" dirty="0"/>
              <a:t/>
            </a:r>
            <a:br>
              <a:rPr lang="de-DE" dirty="0"/>
            </a:br>
            <a:r>
              <a:rPr lang="de-DE" sz="3200" b="1" u="sng" strike="noStrike" spc="-1" dirty="0">
                <a:solidFill>
                  <a:srgbClr val="000000"/>
                </a:solidFill>
                <a:uFillTx/>
                <a:latin typeface="Calibri"/>
              </a:rPr>
              <a:t>Master</a:t>
            </a:r>
            <a:r>
              <a:rPr lang="de-DE" sz="3200" b="1" strike="noStrike" spc="-1" dirty="0">
                <a:solidFill>
                  <a:srgbClr val="000000"/>
                </a:solidFill>
                <a:latin typeface="Calibri"/>
              </a:rPr>
              <a:t>-Lehrveranstaltungen </a:t>
            </a:r>
            <a:r>
              <a:rPr lang="de-DE" dirty="0"/>
              <a:t/>
            </a:r>
            <a:br>
              <a:rPr lang="de-DE" dirty="0"/>
            </a:br>
            <a:r>
              <a:rPr lang="de-DE" sz="3200" b="1" spc="-1" dirty="0">
                <a:solidFill>
                  <a:srgbClr val="000000"/>
                </a:solidFill>
                <a:latin typeface="Calibri"/>
              </a:rPr>
              <a:t>Wintersemesters 2022/2023</a:t>
            </a:r>
            <a:endParaRPr lang="de-DE" sz="32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46200" y="5457240"/>
            <a:ext cx="8039880" cy="96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5000" lnSpcReduction="20000"/>
          </a:bodyPr>
          <a:lstStyle/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Beste Master-Lehrveranstaltung:		  		1,1</a:t>
            </a:r>
            <a:endParaRPr lang="de-DE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Schlechteste Master-Lehrveranstaltung: 		</a:t>
            </a: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de-DE" sz="3200" spc="-1" smtClean="0">
                <a:solidFill>
                  <a:srgbClr val="000000"/>
                </a:solidFill>
                <a:latin typeface="Calibri"/>
              </a:rPr>
              <a:t>3,2</a:t>
            </a:r>
            <a:endParaRPr lang="de-DE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Mittelwert aller Master-Lehrveranstaltungen:			</a:t>
            </a:r>
            <a:r>
              <a:rPr lang="de-DE" sz="3200" spc="-1" dirty="0">
                <a:solidFill>
                  <a:srgbClr val="000000"/>
                </a:solidFill>
                <a:latin typeface="Calibri"/>
              </a:rPr>
              <a:t>1,8</a:t>
            </a:r>
            <a:endParaRPr lang="de-DE" sz="3200" b="0" strike="noStrike" spc="-1" dirty="0"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0" y="0"/>
            <a:ext cx="91432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4"/>
          <p:cNvSpPr/>
          <p:nvPr/>
        </p:nvSpPr>
        <p:spPr>
          <a:xfrm>
            <a:off x="0" y="457200"/>
            <a:ext cx="91432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33" name="Group 5"/>
          <p:cNvGrpSpPr/>
          <p:nvPr/>
        </p:nvGrpSpPr>
        <p:grpSpPr>
          <a:xfrm>
            <a:off x="646200" y="1842336"/>
            <a:ext cx="7045940" cy="3333801"/>
            <a:chOff x="637560" y="1960920"/>
            <a:chExt cx="6958080" cy="3225812"/>
          </a:xfrm>
        </p:grpSpPr>
        <p:sp>
          <p:nvSpPr>
            <p:cNvPr id="134" name="CustomShape 6"/>
            <p:cNvSpPr/>
            <p:nvPr/>
          </p:nvSpPr>
          <p:spPr>
            <a:xfrm>
              <a:off x="2089800" y="1960920"/>
              <a:ext cx="5505840" cy="3195360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12600">
              <a:solidFill>
                <a:srgbClr val="C0C0C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35" name="Group 7"/>
            <p:cNvGrpSpPr/>
            <p:nvPr/>
          </p:nvGrpSpPr>
          <p:grpSpPr>
            <a:xfrm>
              <a:off x="646200" y="3176280"/>
              <a:ext cx="1269360" cy="659520"/>
              <a:chOff x="646200" y="3176280"/>
              <a:chExt cx="1269360" cy="659520"/>
            </a:xfrm>
          </p:grpSpPr>
          <p:sp>
            <p:nvSpPr>
              <p:cNvPr id="136" name="CustomShape 8"/>
              <p:cNvSpPr/>
              <p:nvPr/>
            </p:nvSpPr>
            <p:spPr>
              <a:xfrm>
                <a:off x="646200" y="3176280"/>
                <a:ext cx="1269360" cy="659520"/>
              </a:xfrm>
              <a:prstGeom prst="rightArrow">
                <a:avLst>
                  <a:gd name="adj1" fmla="val 32000"/>
                  <a:gd name="adj2" fmla="val 84615"/>
                </a:avLst>
              </a:prstGeom>
              <a:solidFill>
                <a:srgbClr val="FFFFFF"/>
              </a:solidFill>
              <a:ln w="1584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7" name="CustomShape 9"/>
              <p:cNvSpPr/>
              <p:nvPr/>
            </p:nvSpPr>
            <p:spPr>
              <a:xfrm>
                <a:off x="718200" y="3411000"/>
                <a:ext cx="1116720" cy="1771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/>
              <a:lstStyle/>
              <a:p>
                <a:pPr>
                  <a:lnSpc>
                    <a:spcPct val="100000"/>
                  </a:lnSpc>
                </a:pPr>
                <a:r>
                  <a:rPr lang="de-DE" sz="1200" b="0" strike="noStrike" spc="-1" dirty="0">
                    <a:solidFill>
                      <a:srgbClr val="000000"/>
                    </a:solidFill>
                    <a:latin typeface="Arial"/>
                    <a:ea typeface="ヒラギノ角ゴ Pro W3"/>
                  </a:rPr>
                  <a:t>Schulnote: 1,2</a:t>
                </a:r>
                <a:endParaRPr lang="de-DE" sz="1200" b="0" strike="noStrike" spc="-1" dirty="0">
                  <a:latin typeface="Arial"/>
                </a:endParaRPr>
              </a:p>
            </p:txBody>
          </p:sp>
        </p:grpSp>
        <p:grpSp>
          <p:nvGrpSpPr>
            <p:cNvPr id="138" name="Group 10"/>
            <p:cNvGrpSpPr/>
            <p:nvPr/>
          </p:nvGrpSpPr>
          <p:grpSpPr>
            <a:xfrm>
              <a:off x="637560" y="4136760"/>
              <a:ext cx="1269360" cy="659520"/>
              <a:chOff x="637560" y="4136760"/>
              <a:chExt cx="1269360" cy="659520"/>
            </a:xfrm>
          </p:grpSpPr>
          <p:sp>
            <p:nvSpPr>
              <p:cNvPr id="139" name="CustomShape 11"/>
              <p:cNvSpPr/>
              <p:nvPr/>
            </p:nvSpPr>
            <p:spPr>
              <a:xfrm>
                <a:off x="637560" y="4136760"/>
                <a:ext cx="1269360" cy="659520"/>
              </a:xfrm>
              <a:prstGeom prst="rightArrow">
                <a:avLst>
                  <a:gd name="adj1" fmla="val 32000"/>
                  <a:gd name="adj2" fmla="val 84615"/>
                </a:avLst>
              </a:prstGeom>
              <a:solidFill>
                <a:srgbClr val="FFFFFF"/>
              </a:solidFill>
              <a:ln w="1584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0" name="CustomShape 12"/>
              <p:cNvSpPr/>
              <p:nvPr/>
            </p:nvSpPr>
            <p:spPr>
              <a:xfrm>
                <a:off x="725040" y="4369320"/>
                <a:ext cx="1091520" cy="1771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/>
              <a:lstStyle/>
              <a:p>
                <a:pPr>
                  <a:lnSpc>
                    <a:spcPct val="100000"/>
                  </a:lnSpc>
                </a:pPr>
                <a:r>
                  <a:rPr lang="de-DE" sz="1200" b="0" strike="noStrike" spc="-1" dirty="0">
                    <a:solidFill>
                      <a:srgbClr val="000000"/>
                    </a:solidFill>
                    <a:latin typeface="Arial"/>
                    <a:ea typeface="ヒラギノ角ゴ Pro W3"/>
                  </a:rPr>
                  <a:t>Schulnote: 1,3</a:t>
                </a:r>
                <a:endParaRPr lang="de-DE" sz="1200" b="0" strike="noStrike" spc="-1" dirty="0">
                  <a:latin typeface="Arial"/>
                </a:endParaRPr>
              </a:p>
            </p:txBody>
          </p:sp>
        </p:grpSp>
        <p:grpSp>
          <p:nvGrpSpPr>
            <p:cNvPr id="141" name="Group 13"/>
            <p:cNvGrpSpPr/>
            <p:nvPr/>
          </p:nvGrpSpPr>
          <p:grpSpPr>
            <a:xfrm>
              <a:off x="646200" y="2222280"/>
              <a:ext cx="1305720" cy="659520"/>
              <a:chOff x="646200" y="2222280"/>
              <a:chExt cx="1305720" cy="659520"/>
            </a:xfrm>
          </p:grpSpPr>
          <p:sp>
            <p:nvSpPr>
              <p:cNvPr id="142" name="CustomShape 14"/>
              <p:cNvSpPr/>
              <p:nvPr/>
            </p:nvSpPr>
            <p:spPr>
              <a:xfrm>
                <a:off x="646200" y="2222280"/>
                <a:ext cx="1269360" cy="659520"/>
              </a:xfrm>
              <a:prstGeom prst="rightArrow">
                <a:avLst>
                  <a:gd name="adj1" fmla="val 32000"/>
                  <a:gd name="adj2" fmla="val 84615"/>
                </a:avLst>
              </a:prstGeom>
              <a:solidFill>
                <a:srgbClr val="FFFFFF"/>
              </a:solidFill>
              <a:ln w="1584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5"/>
              <p:cNvSpPr/>
              <p:nvPr/>
            </p:nvSpPr>
            <p:spPr>
              <a:xfrm>
                <a:off x="708120" y="2445480"/>
                <a:ext cx="1243800" cy="2278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/>
              <a:lstStyle/>
              <a:p>
                <a:pPr>
                  <a:lnSpc>
                    <a:spcPct val="100000"/>
                  </a:lnSpc>
                </a:pPr>
                <a:r>
                  <a:rPr lang="de-DE" sz="1200" b="0" strike="noStrike" spc="-1" dirty="0">
                    <a:solidFill>
                      <a:srgbClr val="000000"/>
                    </a:solidFill>
                    <a:latin typeface="Arial"/>
                    <a:ea typeface="ヒラギノ角ゴ Pro W3"/>
                  </a:rPr>
                  <a:t>Schulnote: 1,1</a:t>
                </a:r>
                <a:endParaRPr lang="de-DE" sz="1200" b="0" strike="noStrike" spc="-1" dirty="0">
                  <a:latin typeface="Arial"/>
                </a:endParaRPr>
              </a:p>
            </p:txBody>
          </p:sp>
        </p:grpSp>
        <p:sp>
          <p:nvSpPr>
            <p:cNvPr id="144" name="CustomShape 16"/>
            <p:cNvSpPr/>
            <p:nvPr/>
          </p:nvSpPr>
          <p:spPr>
            <a:xfrm>
              <a:off x="2089800" y="4007764"/>
              <a:ext cx="5396040" cy="1148516"/>
            </a:xfrm>
            <a:prstGeom prst="roundRect">
              <a:avLst>
                <a:gd name="adj" fmla="val 27273"/>
              </a:avLst>
            </a:prstGeom>
            <a:solidFill>
              <a:srgbClr val="FFFFFF">
                <a:alpha val="80000"/>
              </a:srgbClr>
            </a:solidFill>
            <a:ln w="1260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de-DE" sz="900" b="1" dirty="0"/>
            </a:p>
          </p:txBody>
        </p:sp>
        <p:sp>
          <p:nvSpPr>
            <p:cNvPr id="145" name="CustomShape 17"/>
            <p:cNvSpPr/>
            <p:nvPr/>
          </p:nvSpPr>
          <p:spPr>
            <a:xfrm>
              <a:off x="2079796" y="4549717"/>
              <a:ext cx="5368679" cy="63701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</a:pPr>
              <a:r>
                <a:rPr lang="de-DE" sz="900" b="0" strike="noStrike" spc="-1" dirty="0">
                  <a:solidFill>
                    <a:srgbClr val="000000"/>
                  </a:solidFill>
                  <a:latin typeface="Arial"/>
                  <a:ea typeface="Arial"/>
                </a:rPr>
                <a:t> </a:t>
              </a:r>
              <a:endParaRPr lang="de-DE" sz="900" i="1" strike="noStrike" spc="-1" dirty="0">
                <a:solidFill>
                  <a:srgbClr val="000000"/>
                </a:solidFill>
                <a:latin typeface="Arial"/>
                <a:ea typeface="Arial"/>
              </a:endParaRPr>
            </a:p>
            <a:p>
              <a:pPr algn="ctr">
                <a:lnSpc>
                  <a:spcPct val="150000"/>
                </a:lnSpc>
              </a:pPr>
              <a:endParaRPr lang="de-DE" sz="900" i="1" strike="noStrike" spc="-1" dirty="0">
                <a:solidFill>
                  <a:srgbClr val="000000"/>
                </a:solidFill>
                <a:latin typeface="Arial"/>
                <a:ea typeface="Arial"/>
              </a:endParaRPr>
            </a:p>
            <a:p>
              <a:pPr algn="ctr">
                <a:lnSpc>
                  <a:spcPct val="150000"/>
                </a:lnSpc>
              </a:pPr>
              <a:r>
                <a:rPr lang="de-DE" sz="900" i="1" strike="noStrike" spc="-1" dirty="0">
                  <a:solidFill>
                    <a:srgbClr val="000000"/>
                  </a:solidFill>
                  <a:latin typeface="Arial"/>
                  <a:ea typeface="Arial"/>
                </a:rPr>
                <a:t>	</a:t>
              </a:r>
            </a:p>
            <a:p>
              <a:pPr algn="ctr">
                <a:lnSpc>
                  <a:spcPct val="150000"/>
                </a:lnSpc>
              </a:pPr>
              <a:r>
                <a:rPr lang="de-DE" sz="900" i="1" strike="noStrike" spc="-1" dirty="0">
                  <a:solidFill>
                    <a:srgbClr val="000000"/>
                  </a:solidFill>
                  <a:latin typeface="Arial"/>
                  <a:ea typeface="Arial"/>
                </a:rPr>
                <a:t> </a:t>
              </a:r>
              <a:endParaRPr lang="de-DE" sz="900" dirty="0"/>
            </a:p>
            <a:p>
              <a:pPr algn="ctr"/>
              <a:r>
                <a:rPr lang="de-DE" sz="900" dirty="0"/>
                <a:t>(4202-451) </a:t>
              </a:r>
              <a:r>
                <a:rPr lang="de-DE" sz="900" b="1" dirty="0" err="1"/>
                <a:t>Microeconomics</a:t>
              </a:r>
              <a:r>
                <a:rPr lang="de-DE" sz="900" dirty="0"/>
                <a:t> Hess, Mittag (11 Studierende)</a:t>
              </a:r>
            </a:p>
            <a:p>
              <a:pPr algn="ctr"/>
              <a:r>
                <a:rPr lang="de-DE" sz="900" dirty="0"/>
                <a:t>(4906-411) </a:t>
              </a:r>
              <a:r>
                <a:rPr lang="de-DE" sz="900" b="1" dirty="0"/>
                <a:t>Ecology and </a:t>
              </a:r>
              <a:r>
                <a:rPr lang="de-DE" sz="900" b="1" dirty="0" err="1"/>
                <a:t>Agroecosystems</a:t>
              </a:r>
              <a:r>
                <a:rPr lang="de-DE" sz="900" b="1" dirty="0"/>
                <a:t> </a:t>
              </a:r>
              <a:r>
                <a:rPr lang="de-DE" sz="900" dirty="0"/>
                <a:t>Graß, Belz, Hiller, </a:t>
              </a:r>
              <a:r>
                <a:rPr lang="de-DE" sz="900" dirty="0" err="1"/>
                <a:t>Treydte</a:t>
              </a:r>
              <a:r>
                <a:rPr lang="de-DE" sz="900" dirty="0"/>
                <a:t> (22 Studierende)</a:t>
              </a:r>
            </a:p>
            <a:p>
              <a:pPr algn="ctr"/>
              <a:r>
                <a:rPr lang="de-DE" sz="900" dirty="0"/>
                <a:t>(4903-501) </a:t>
              </a:r>
              <a:r>
                <a:rPr lang="de-DE" sz="900" b="1" dirty="0"/>
                <a:t>Policy </a:t>
              </a:r>
              <a:r>
                <a:rPr lang="de-DE" sz="900" b="1" dirty="0" err="1"/>
                <a:t>Processes</a:t>
              </a:r>
              <a:r>
                <a:rPr lang="de-DE" sz="900" b="1" dirty="0"/>
                <a:t> in </a:t>
              </a:r>
              <a:r>
                <a:rPr lang="de-DE" sz="900" b="1" dirty="0" err="1"/>
                <a:t>Agriculture</a:t>
              </a:r>
              <a:r>
                <a:rPr lang="de-DE" sz="900" b="1" dirty="0"/>
                <a:t> and Natural </a:t>
              </a:r>
              <a:r>
                <a:rPr lang="de-DE" sz="900" b="1" dirty="0" err="1"/>
                <a:t>Resource</a:t>
              </a:r>
              <a:r>
                <a:rPr lang="de-DE" sz="900" b="1" dirty="0"/>
                <a:t> Management  </a:t>
              </a:r>
              <a:r>
                <a:rPr lang="de-DE" sz="900" dirty="0"/>
                <a:t>Birner, Birkenberg, Bosch, Daum (14 Studierende)</a:t>
              </a:r>
            </a:p>
            <a:p>
              <a:pPr algn="ctr"/>
              <a:r>
                <a:rPr lang="de-DE" sz="900" dirty="0"/>
                <a:t>(3403-430) </a:t>
              </a:r>
              <a:r>
                <a:rPr lang="de-DE" sz="900" b="1" dirty="0" err="1"/>
                <a:t>Agricultural</a:t>
              </a:r>
              <a:r>
                <a:rPr lang="de-DE" sz="900" b="1" dirty="0"/>
                <a:t> </a:t>
              </a:r>
              <a:r>
                <a:rPr lang="de-DE" sz="900" b="1" dirty="0" err="1"/>
                <a:t>Production</a:t>
              </a:r>
              <a:r>
                <a:rPr lang="de-DE" sz="900" b="1" dirty="0"/>
                <a:t> </a:t>
              </a:r>
              <a:r>
                <a:rPr lang="de-DE" sz="900" b="1" dirty="0" err="1"/>
                <a:t>of</a:t>
              </a:r>
              <a:r>
                <a:rPr lang="de-DE" sz="900" b="1" dirty="0"/>
                <a:t> </a:t>
              </a:r>
              <a:r>
                <a:rPr lang="de-DE" sz="900" b="1" dirty="0" err="1"/>
                <a:t>Biobased</a:t>
              </a:r>
              <a:r>
                <a:rPr lang="de-DE" sz="900" b="1" dirty="0"/>
                <a:t> Resources </a:t>
              </a:r>
              <a:r>
                <a:rPr lang="de-DE" sz="900" dirty="0" err="1"/>
                <a:t>Lewandoski</a:t>
              </a:r>
              <a:r>
                <a:rPr lang="de-DE" sz="900" dirty="0"/>
                <a:t>, Birner, </a:t>
              </a:r>
              <a:r>
                <a:rPr lang="de-DE" sz="900" dirty="0" err="1"/>
                <a:t>Griepentrog</a:t>
              </a:r>
              <a:r>
                <a:rPr lang="de-DE" sz="900" dirty="0"/>
                <a:t>, </a:t>
              </a:r>
              <a:r>
                <a:rPr lang="de-DE" sz="900" dirty="0" err="1"/>
                <a:t>Wulfmeyer</a:t>
              </a:r>
              <a:r>
                <a:rPr lang="de-DE" sz="900" dirty="0"/>
                <a:t>, von </a:t>
              </a:r>
              <a:r>
                <a:rPr lang="de-DE" sz="900" dirty="0" err="1"/>
                <a:t>Cossel</a:t>
              </a:r>
              <a:r>
                <a:rPr lang="de-DE" sz="900" dirty="0"/>
                <a:t> (11 Studierende)</a:t>
              </a:r>
            </a:p>
            <a:p>
              <a:pPr algn="ctr"/>
              <a:r>
                <a:rPr lang="de-DE" sz="900" dirty="0"/>
                <a:t>(4907-490) </a:t>
              </a:r>
              <a:r>
                <a:rPr lang="de-DE" sz="900" b="1" dirty="0" err="1"/>
                <a:t>Excursion</a:t>
              </a:r>
              <a:r>
                <a:rPr lang="de-DE" sz="900" b="1" dirty="0"/>
                <a:t> </a:t>
              </a:r>
              <a:r>
                <a:rPr lang="de-DE" sz="900" b="1" dirty="0" err="1"/>
                <a:t>to</a:t>
              </a:r>
              <a:r>
                <a:rPr lang="de-DE" sz="900" b="1" dirty="0"/>
                <a:t> </a:t>
              </a:r>
              <a:r>
                <a:rPr lang="de-DE" sz="900" b="1" dirty="0" err="1"/>
                <a:t>the</a:t>
              </a:r>
              <a:r>
                <a:rPr lang="de-DE" sz="900" b="1" dirty="0"/>
                <a:t> </a:t>
              </a:r>
              <a:r>
                <a:rPr lang="de-DE" sz="900" b="1" dirty="0" err="1"/>
                <a:t>Tropics</a:t>
              </a:r>
              <a:r>
                <a:rPr lang="de-DE" sz="900" b="1" dirty="0"/>
                <a:t> and </a:t>
              </a:r>
              <a:r>
                <a:rPr lang="de-DE" sz="900" b="1" dirty="0" err="1"/>
                <a:t>Subtropics</a:t>
              </a:r>
              <a:r>
                <a:rPr lang="de-DE" sz="900" b="1" dirty="0"/>
                <a:t> </a:t>
              </a:r>
              <a:r>
                <a:rPr lang="de-DE" sz="900" dirty="0"/>
                <a:t>Asch, Giese (12 Studierende)</a:t>
              </a:r>
            </a:p>
            <a:p>
              <a:pPr algn="ctr"/>
              <a:r>
                <a:rPr lang="de-DE" sz="900" dirty="0"/>
                <a:t>(4406-411) </a:t>
              </a:r>
              <a:r>
                <a:rPr lang="de-DE" sz="900" b="1" dirty="0" err="1"/>
                <a:t>Waste</a:t>
              </a:r>
              <a:r>
                <a:rPr lang="de-DE" sz="900" b="1" dirty="0"/>
                <a:t> Management and </a:t>
              </a:r>
              <a:r>
                <a:rPr lang="de-DE" sz="900" b="1" dirty="0" err="1"/>
                <a:t>Waste</a:t>
              </a:r>
              <a:r>
                <a:rPr lang="de-DE" sz="900" b="1" dirty="0"/>
                <a:t> </a:t>
              </a:r>
              <a:r>
                <a:rPr lang="de-DE" sz="900" b="1" dirty="0" err="1"/>
                <a:t>Techniques</a:t>
              </a:r>
              <a:r>
                <a:rPr lang="de-DE" sz="900" b="1" dirty="0"/>
                <a:t> </a:t>
              </a:r>
              <a:r>
                <a:rPr lang="de-DE" sz="900" dirty="0"/>
                <a:t>Hafner, </a:t>
              </a:r>
              <a:r>
                <a:rPr lang="de-DE" sz="900" dirty="0" err="1"/>
                <a:t>Rapf</a:t>
              </a:r>
              <a:r>
                <a:rPr lang="de-DE" sz="900" dirty="0"/>
                <a:t> (13 Studierende) </a:t>
              </a:r>
            </a:p>
            <a:p>
              <a:pPr algn="ctr">
                <a:lnSpc>
                  <a:spcPct val="150000"/>
                </a:lnSpc>
              </a:pPr>
              <a:endParaRPr lang="de-DE" sz="900" dirty="0"/>
            </a:p>
            <a:p>
              <a:pPr algn="ctr">
                <a:lnSpc>
                  <a:spcPct val="150000"/>
                </a:lnSpc>
              </a:pPr>
              <a:r>
                <a:rPr lang="de-DE" sz="900" dirty="0"/>
                <a:t> </a:t>
              </a:r>
            </a:p>
            <a:p>
              <a:pPr algn="ctr">
                <a:lnSpc>
                  <a:spcPct val="150000"/>
                </a:lnSpc>
              </a:pPr>
              <a:endParaRPr lang="de-DE" sz="900" i="1" strike="noStrike" spc="-1" dirty="0">
                <a:solidFill>
                  <a:srgbClr val="000000"/>
                </a:solidFill>
                <a:latin typeface="Arial"/>
                <a:ea typeface="Arial"/>
              </a:endParaRPr>
            </a:p>
            <a:p>
              <a:pPr algn="ctr">
                <a:lnSpc>
                  <a:spcPct val="150000"/>
                </a:lnSpc>
              </a:pPr>
              <a:endParaRPr lang="de-DE" sz="900" i="1" strike="noStrike" spc="-1" dirty="0">
                <a:solidFill>
                  <a:srgbClr val="000000"/>
                </a:solidFill>
                <a:latin typeface="Arial"/>
                <a:ea typeface="Arial"/>
              </a:endParaRPr>
            </a:p>
            <a:p>
              <a:pPr algn="ctr">
                <a:lnSpc>
                  <a:spcPct val="150000"/>
                </a:lnSpc>
              </a:pPr>
              <a:endParaRPr lang="de-DE" sz="900" i="1" spc="-1" dirty="0">
                <a:solidFill>
                  <a:srgbClr val="000000"/>
                </a:solidFill>
                <a:latin typeface="Arial"/>
                <a:ea typeface="Arial"/>
              </a:endParaRPr>
            </a:p>
            <a:p>
              <a:pPr algn="ctr">
                <a:lnSpc>
                  <a:spcPct val="150000"/>
                </a:lnSpc>
              </a:pPr>
              <a:endParaRPr lang="de-DE" sz="900" i="1" strike="noStrike" spc="-1" dirty="0">
                <a:solidFill>
                  <a:srgbClr val="000000"/>
                </a:solidFill>
                <a:latin typeface="Arial"/>
                <a:ea typeface="Arial"/>
              </a:endParaRPr>
            </a:p>
            <a:p>
              <a:pPr algn="ctr">
                <a:lnSpc>
                  <a:spcPct val="150000"/>
                </a:lnSpc>
              </a:pPr>
              <a:r>
                <a:rPr lang="de-DE" sz="900" i="1" strike="noStrike" spc="-1" dirty="0">
                  <a:solidFill>
                    <a:srgbClr val="000000"/>
                  </a:solidFill>
                  <a:latin typeface="Arial"/>
                  <a:ea typeface="Arial"/>
                </a:rPr>
                <a:t>          				</a:t>
              </a:r>
              <a:endParaRPr lang="de-DE" sz="900" b="0" strike="noStrike" spc="-1" dirty="0">
                <a:latin typeface="Arial"/>
              </a:endParaRPr>
            </a:p>
          </p:txBody>
        </p:sp>
        <p:sp>
          <p:nvSpPr>
            <p:cNvPr id="146" name="CustomShape 18"/>
            <p:cNvSpPr/>
            <p:nvPr/>
          </p:nvSpPr>
          <p:spPr>
            <a:xfrm>
              <a:off x="2089800" y="2965616"/>
              <a:ext cx="5368679" cy="944744"/>
            </a:xfrm>
            <a:prstGeom prst="roundRect">
              <a:avLst>
                <a:gd name="adj" fmla="val 27273"/>
              </a:avLst>
            </a:prstGeom>
            <a:solidFill>
              <a:srgbClr val="FFFFFF">
                <a:alpha val="80000"/>
              </a:srgbClr>
            </a:solidFill>
            <a:ln w="1260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/>
            <a:lstStyle/>
            <a:p>
              <a:pPr algn="ctr"/>
              <a:endParaRPr lang="de-DE" sz="900" spc="-1" dirty="0">
                <a:solidFill>
                  <a:srgbClr val="000000"/>
                </a:solidFill>
              </a:endParaRPr>
            </a:p>
          </p:txBody>
        </p:sp>
        <p:sp>
          <p:nvSpPr>
            <p:cNvPr id="147" name="CustomShape 19"/>
            <p:cNvSpPr/>
            <p:nvPr/>
          </p:nvSpPr>
          <p:spPr>
            <a:xfrm>
              <a:off x="2095920" y="2199240"/>
              <a:ext cx="5389920" cy="671400"/>
            </a:xfrm>
            <a:prstGeom prst="roundRect">
              <a:avLst>
                <a:gd name="adj" fmla="val 27273"/>
              </a:avLst>
            </a:prstGeom>
            <a:solidFill>
              <a:srgbClr val="FFFFFF">
                <a:alpha val="80000"/>
              </a:srgbClr>
            </a:solidFill>
            <a:ln w="1260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20"/>
            <p:cNvSpPr/>
            <p:nvPr/>
          </p:nvSpPr>
          <p:spPr>
            <a:xfrm>
              <a:off x="2089800" y="2294216"/>
              <a:ext cx="5396040" cy="6595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/>
            <a:lstStyle/>
            <a:p>
              <a:pPr algn="ctr"/>
              <a:r>
                <a:rPr lang="de-DE" sz="900" dirty="0"/>
                <a:t> (4607-420) </a:t>
              </a:r>
              <a:r>
                <a:rPr lang="de-DE" sz="900" b="1" dirty="0"/>
                <a:t>Quantitativ-genetische Methoden in der Tierzüchtung-Vorlesung </a:t>
              </a:r>
              <a:r>
                <a:rPr lang="de-DE" sz="900" dirty="0"/>
                <a:t>Schmid, Wellmann </a:t>
              </a:r>
              <a:r>
                <a:rPr lang="de-DE" sz="900" dirty="0" smtClean="0"/>
                <a:t/>
              </a:r>
              <a:br>
                <a:rPr lang="de-DE" sz="900" dirty="0" smtClean="0"/>
              </a:br>
              <a:r>
                <a:rPr lang="de-DE" sz="900" dirty="0" smtClean="0"/>
                <a:t>(</a:t>
              </a:r>
              <a:r>
                <a:rPr lang="de-DE" sz="900" dirty="0"/>
                <a:t>13 Studierende)</a:t>
              </a:r>
            </a:p>
            <a:p>
              <a:pPr algn="ctr"/>
              <a:r>
                <a:rPr lang="de-DE" sz="900" dirty="0"/>
                <a:t>(3603-480) </a:t>
              </a:r>
              <a:r>
                <a:rPr lang="de-DE" sz="900" b="1" dirty="0" err="1"/>
                <a:t>Entomology</a:t>
              </a:r>
              <a:r>
                <a:rPr lang="de-DE" sz="900" dirty="0"/>
                <a:t> </a:t>
              </a:r>
              <a:r>
                <a:rPr lang="de-DE" sz="900" dirty="0" err="1"/>
                <a:t>Petschenka</a:t>
              </a:r>
              <a:r>
                <a:rPr lang="de-DE" sz="900" dirty="0"/>
                <a:t> (</a:t>
              </a:r>
              <a:r>
                <a:rPr lang="de-DE" sz="900" dirty="0" smtClean="0"/>
                <a:t>24 Studierende</a:t>
              </a:r>
              <a:r>
                <a:rPr lang="de-DE" sz="900" dirty="0"/>
                <a:t>)</a:t>
              </a:r>
            </a:p>
            <a:p>
              <a:pPr algn="ctr">
                <a:lnSpc>
                  <a:spcPct val="100000"/>
                </a:lnSpc>
              </a:pPr>
              <a:endParaRPr lang="de-DE" sz="900" b="1" strike="noStrike" spc="-1" dirty="0">
                <a:latin typeface="Arial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6E8FD209-6C13-9F20-5780-07DA0FC6C204}"/>
              </a:ext>
            </a:extLst>
          </p:cNvPr>
          <p:cNvSpPr txBox="1"/>
          <p:nvPr/>
        </p:nvSpPr>
        <p:spPr>
          <a:xfrm>
            <a:off x="2286000" y="2980686"/>
            <a:ext cx="500914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900" spc="-1" dirty="0">
                <a:solidFill>
                  <a:srgbClr val="000000"/>
                </a:solidFill>
              </a:rPr>
              <a:t>(3201-560) </a:t>
            </a:r>
            <a:r>
              <a:rPr lang="de-DE" sz="900" b="1" spc="-1" dirty="0">
                <a:solidFill>
                  <a:srgbClr val="000000"/>
                </a:solidFill>
              </a:rPr>
              <a:t>Landscape Ecology </a:t>
            </a:r>
            <a:r>
              <a:rPr lang="de-DE" sz="900" spc="-1" dirty="0">
                <a:solidFill>
                  <a:srgbClr val="000000"/>
                </a:solidFill>
              </a:rPr>
              <a:t>Schurr, Pagel, Ferenc (15 Studierende</a:t>
            </a:r>
            <a:r>
              <a:rPr lang="de-DE" sz="900" spc="-1" dirty="0" smtClean="0">
                <a:solidFill>
                  <a:srgbClr val="000000"/>
                </a:solidFill>
              </a:rPr>
              <a:t>)</a:t>
            </a:r>
          </a:p>
          <a:p>
            <a:pPr algn="ctr"/>
            <a:r>
              <a:rPr lang="de-DE" sz="900" spc="-1" dirty="0">
                <a:solidFill>
                  <a:srgbClr val="000000"/>
                </a:solidFill>
              </a:rPr>
              <a:t>(4302-421) </a:t>
            </a:r>
            <a:r>
              <a:rPr lang="en-US" sz="900" b="1" spc="-1" dirty="0">
                <a:solidFill>
                  <a:srgbClr val="000000"/>
                </a:solidFill>
              </a:rPr>
              <a:t>Ethical Reflection on Food and Agriculture </a:t>
            </a:r>
            <a:r>
              <a:rPr lang="de-DE" sz="900" spc="-1" dirty="0" err="1" smtClean="0">
                <a:solidFill>
                  <a:srgbClr val="000000"/>
                </a:solidFill>
              </a:rPr>
              <a:t>Bieling</a:t>
            </a:r>
            <a:r>
              <a:rPr lang="de-DE" sz="900" spc="-1" dirty="0" smtClean="0">
                <a:solidFill>
                  <a:srgbClr val="000000"/>
                </a:solidFill>
              </a:rPr>
              <a:t>, </a:t>
            </a:r>
            <a:r>
              <a:rPr lang="de-DE" sz="900" spc="-1" dirty="0" err="1" smtClean="0">
                <a:solidFill>
                  <a:srgbClr val="000000"/>
                </a:solidFill>
              </a:rPr>
              <a:t>Hoinle</a:t>
            </a:r>
            <a:r>
              <a:rPr lang="de-DE" sz="900" spc="-1" dirty="0" smtClean="0">
                <a:solidFill>
                  <a:srgbClr val="000000"/>
                </a:solidFill>
              </a:rPr>
              <a:t> (10 </a:t>
            </a:r>
            <a:r>
              <a:rPr lang="de-DE" sz="900" spc="-1" dirty="0">
                <a:solidFill>
                  <a:srgbClr val="000000"/>
                </a:solidFill>
              </a:rPr>
              <a:t>Studierende)</a:t>
            </a:r>
          </a:p>
          <a:p>
            <a:pPr algn="ctr"/>
            <a:r>
              <a:rPr lang="de-DE" sz="900" spc="-1" dirty="0">
                <a:solidFill>
                  <a:srgbClr val="000000"/>
                </a:solidFill>
              </a:rPr>
              <a:t>(4201-431) </a:t>
            </a:r>
            <a:r>
              <a:rPr lang="de-DE" sz="900" b="1" spc="-1" dirty="0" err="1">
                <a:solidFill>
                  <a:srgbClr val="000000"/>
                </a:solidFill>
              </a:rPr>
              <a:t>Introductory</a:t>
            </a:r>
            <a:r>
              <a:rPr lang="de-DE" sz="900" b="1" spc="-1" dirty="0">
                <a:solidFill>
                  <a:srgbClr val="000000"/>
                </a:solidFill>
              </a:rPr>
              <a:t> </a:t>
            </a:r>
            <a:r>
              <a:rPr lang="de-DE" sz="900" b="1" spc="-1" dirty="0" err="1">
                <a:solidFill>
                  <a:srgbClr val="000000"/>
                </a:solidFill>
              </a:rPr>
              <a:t>Econometrics</a:t>
            </a:r>
            <a:r>
              <a:rPr lang="de-DE" sz="900" b="1" spc="-1" dirty="0">
                <a:solidFill>
                  <a:srgbClr val="000000"/>
                </a:solidFill>
              </a:rPr>
              <a:t> </a:t>
            </a:r>
            <a:r>
              <a:rPr lang="de-DE" sz="900" b="1" spc="-1" dirty="0" err="1">
                <a:solidFill>
                  <a:srgbClr val="000000"/>
                </a:solidFill>
              </a:rPr>
              <a:t>for</a:t>
            </a:r>
            <a:r>
              <a:rPr lang="de-DE" sz="900" b="1" spc="-1" dirty="0">
                <a:solidFill>
                  <a:srgbClr val="000000"/>
                </a:solidFill>
              </a:rPr>
              <a:t> </a:t>
            </a:r>
            <a:r>
              <a:rPr lang="de-DE" sz="900" b="1" spc="-1" dirty="0" err="1">
                <a:solidFill>
                  <a:srgbClr val="000000"/>
                </a:solidFill>
              </a:rPr>
              <a:t>AgEcon</a:t>
            </a:r>
            <a:r>
              <a:rPr lang="de-DE" sz="900" b="1" spc="-1" dirty="0">
                <a:solidFill>
                  <a:srgbClr val="000000"/>
                </a:solidFill>
              </a:rPr>
              <a:t> </a:t>
            </a:r>
            <a:r>
              <a:rPr lang="de-DE" sz="900" spc="-1" dirty="0" smtClean="0">
                <a:solidFill>
                  <a:srgbClr val="000000"/>
                </a:solidFill>
              </a:rPr>
              <a:t>Wieck (10 </a:t>
            </a:r>
            <a:r>
              <a:rPr lang="de-DE" sz="900" spc="-1" dirty="0">
                <a:solidFill>
                  <a:srgbClr val="000000"/>
                </a:solidFill>
              </a:rPr>
              <a:t>Studierende)</a:t>
            </a:r>
          </a:p>
          <a:p>
            <a:pPr algn="ctr"/>
            <a:r>
              <a:rPr lang="de-DE" sz="900" spc="-1" dirty="0">
                <a:solidFill>
                  <a:srgbClr val="000000"/>
                </a:solidFill>
              </a:rPr>
              <a:t>(3090-441) </a:t>
            </a:r>
            <a:r>
              <a:rPr lang="de-DE" sz="900" b="1" spc="-1" dirty="0" err="1">
                <a:solidFill>
                  <a:srgbClr val="000000"/>
                </a:solidFill>
              </a:rPr>
              <a:t>Organic</a:t>
            </a:r>
            <a:r>
              <a:rPr lang="de-DE" sz="900" b="1" spc="-1" dirty="0">
                <a:solidFill>
                  <a:srgbClr val="000000"/>
                </a:solidFill>
              </a:rPr>
              <a:t> Food Systems and </a:t>
            </a:r>
            <a:r>
              <a:rPr lang="de-DE" sz="900" b="1" spc="-1" dirty="0" err="1">
                <a:solidFill>
                  <a:srgbClr val="000000"/>
                </a:solidFill>
              </a:rPr>
              <a:t>Concepts</a:t>
            </a:r>
            <a:r>
              <a:rPr lang="de-DE" sz="900" b="1" spc="-1" dirty="0">
                <a:solidFill>
                  <a:srgbClr val="000000"/>
                </a:solidFill>
              </a:rPr>
              <a:t> </a:t>
            </a:r>
            <a:r>
              <a:rPr lang="de-DE" sz="900" spc="-1" dirty="0" err="1">
                <a:solidFill>
                  <a:srgbClr val="000000"/>
                </a:solidFill>
              </a:rPr>
              <a:t>Zikeli</a:t>
            </a:r>
            <a:r>
              <a:rPr lang="de-DE" sz="900" spc="-1" dirty="0">
                <a:solidFill>
                  <a:srgbClr val="000000"/>
                </a:solidFill>
              </a:rPr>
              <a:t>, Müller T. (13 Studierende) </a:t>
            </a:r>
          </a:p>
          <a:p>
            <a:pPr algn="ctr"/>
            <a:r>
              <a:rPr lang="de-DE" sz="900" spc="-1" dirty="0">
                <a:solidFill>
                  <a:srgbClr val="000000"/>
                </a:solidFill>
              </a:rPr>
              <a:t>(4901-470) </a:t>
            </a:r>
            <a:r>
              <a:rPr lang="de-DE" sz="900" b="1" spc="-1" dirty="0">
                <a:solidFill>
                  <a:srgbClr val="000000"/>
                </a:solidFill>
              </a:rPr>
              <a:t>Quantitative Methods in Economics</a:t>
            </a:r>
            <a:r>
              <a:rPr lang="de-DE" sz="900" spc="-1" dirty="0">
                <a:solidFill>
                  <a:srgbClr val="000000"/>
                </a:solidFill>
              </a:rPr>
              <a:t> Zeller, </a:t>
            </a:r>
            <a:r>
              <a:rPr lang="de-DE" sz="900" spc="-1" dirty="0" err="1">
                <a:solidFill>
                  <a:srgbClr val="000000"/>
                </a:solidFill>
              </a:rPr>
              <a:t>Sariyev</a:t>
            </a:r>
            <a:r>
              <a:rPr lang="de-DE" sz="900" spc="-1" dirty="0">
                <a:solidFill>
                  <a:srgbClr val="000000"/>
                </a:solidFill>
              </a:rPr>
              <a:t> (12 Studierende</a:t>
            </a:r>
            <a:r>
              <a:rPr lang="de-DE" sz="900" spc="-1" dirty="0" smtClean="0">
                <a:solidFill>
                  <a:srgbClr val="000000"/>
                </a:solidFill>
              </a:rPr>
              <a:t>)</a:t>
            </a:r>
            <a:endParaRPr lang="de-DE" sz="9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Bildschirmpräsentation (4:3)</PresentationFormat>
  <Paragraphs>39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11" baseType="lpstr">
      <vt:lpstr>Arial</vt:lpstr>
      <vt:lpstr>Calibri</vt:lpstr>
      <vt:lpstr>DejaVu Sans</vt:lpstr>
      <vt:lpstr>Symbol</vt:lpstr>
      <vt:lpstr>Times New Roman</vt:lpstr>
      <vt:lpstr>Wingdings</vt:lpstr>
      <vt:lpstr>ヒラギノ角ゴ Pro W3</vt:lpstr>
      <vt:lpstr>Office Theme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Top-Veranstaltungen der Lehrevaluation WS 16/17</dc:title>
  <dc:subject/>
  <dc:creator>Amler</dc:creator>
  <dc:description/>
  <cp:lastModifiedBy>Katharina</cp:lastModifiedBy>
  <cp:revision>194</cp:revision>
  <cp:lastPrinted>2022-10-04T17:11:49Z</cp:lastPrinted>
  <dcterms:created xsi:type="dcterms:W3CDTF">2017-06-26T07:58:43Z</dcterms:created>
  <dcterms:modified xsi:type="dcterms:W3CDTF">2023-04-20T09:57:39Z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